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69" r:id="rId3"/>
    <p:sldId id="270" r:id="rId4"/>
    <p:sldId id="297" r:id="rId5"/>
    <p:sldId id="298" r:id="rId6"/>
    <p:sldId id="271" r:id="rId7"/>
    <p:sldId id="290" r:id="rId8"/>
    <p:sldId id="291" r:id="rId9"/>
    <p:sldId id="296" r:id="rId10"/>
    <p:sldId id="281" r:id="rId11"/>
    <p:sldId id="277" r:id="rId12"/>
    <p:sldId id="279" r:id="rId13"/>
    <p:sldId id="280" r:id="rId14"/>
    <p:sldId id="282" r:id="rId15"/>
    <p:sldId id="278" r:id="rId16"/>
    <p:sldId id="283" r:id="rId17"/>
    <p:sldId id="284" r:id="rId18"/>
    <p:sldId id="285" r:id="rId19"/>
    <p:sldId id="288" r:id="rId20"/>
    <p:sldId id="289" r:id="rId21"/>
    <p:sldId id="287" r:id="rId22"/>
    <p:sldId id="272" r:id="rId23"/>
    <p:sldId id="293" r:id="rId24"/>
    <p:sldId id="294" r:id="rId25"/>
    <p:sldId id="292" r:id="rId26"/>
    <p:sldId id="286" r:id="rId27"/>
    <p:sldId id="276" r:id="rId28"/>
    <p:sldId id="295" r:id="rId29"/>
    <p:sldId id="299" r:id="rId30"/>
    <p:sldId id="275" r:id="rId31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4994" autoAdjust="0"/>
  </p:normalViewPr>
  <p:slideViewPr>
    <p:cSldViewPr snapToGrid="0" snapToObjects="1">
      <p:cViewPr varScale="1">
        <p:scale>
          <a:sx n="116" d="100"/>
          <a:sy n="116" d="100"/>
        </p:scale>
        <p:origin x="1446" y="84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D063619-7D38-482E-BC00-687FB0B2A9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3224EF2-ACC2-45E4-8436-05DC5524DE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679672-AF8D-478E-B8F2-AC4DD15D6271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F04008D-05FB-45A3-B0C1-FA24EDBF2C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A39C8DB-3BFC-4BB1-AAF9-0DF86E6A8F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C6472A73-ACCA-4D68-97BB-B5D60A4FCB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9FB0F9CE-13DE-4462-934A-2A9B2A8E1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158DBC-7CDF-4AE0-AD6A-13B009B8C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1C8754-00E5-46EC-88D1-543E8575B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29FC3C-AB87-4B20-8104-8EF56DED5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D973CF4-C5EC-4EB6-95E6-EDCCAEF9C0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9D1E01DD-87AE-4507-B13D-34F5DB502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4B754835-DE7D-48FC-9E48-03C49718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0C4598-05AE-432B-B908-6828DC692DED}" type="slidenum">
              <a:rPr lang="en-US" altLang="en-US" sz="1200" smtClean="0">
                <a:latin typeface="Calibri" panose="020F0502020204030204" pitchFamily="34" charset="0"/>
              </a:rPr>
              <a:pPr/>
              <a:t>28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03AD83A-0E65-46A5-AD12-77FDD136D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1899477-66A1-448D-A56C-B3E9B3659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74EA96E-47BD-4DB7-BC0F-401A71029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2F87AA-ECBA-42DB-B507-8CD28FC40032}" type="slidenum">
              <a:rPr lang="en-US" altLang="en-US" sz="1200" smtClean="0">
                <a:latin typeface="Calibri" panose="020F0502020204030204" pitchFamily="34" charset="0"/>
              </a:rPr>
              <a:pPr/>
              <a:t>30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5E29D40-6D51-408D-B63A-9FC8AB762A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5692A15-C250-4043-B6E9-281B0B29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716E052-176F-459A-B61B-D7B69D058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BCFBA65-F848-47FD-9F16-3808B24DE320}" type="slidenum">
              <a:rPr lang="en-US" altLang="en-US" sz="1200" smtClean="0">
                <a:latin typeface="Calibri" panose="020F0502020204030204" pitchFamily="34" charset="0"/>
              </a:rPr>
              <a:pPr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F3204E1-6074-4E3A-90B6-E719EABAD6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AE497E5-C41F-4FDE-8C52-E672CE688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757D3EA-805D-4EE1-8685-7A9AD2CA2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C114D5-1F9E-41A3-98E2-5FDD03D2F41F}" type="slidenum">
              <a:rPr lang="en-US" altLang="en-US" sz="1200" smtClean="0">
                <a:latin typeface="Calibri" panose="020F0502020204030204" pitchFamily="34" charset="0"/>
              </a:rPr>
              <a:pPr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BBF77FC-DB44-443A-80E9-E8BC1CAF6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65F9A53-7C59-4C2C-991A-203A362B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DAB33AC-38AB-4239-9F58-18D6558E3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EB4F4A-BD4D-4746-AD03-1993767AC0AD}" type="slidenum">
              <a:rPr lang="en-US" altLang="en-US" sz="1200" smtClean="0">
                <a:latin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AFB541A-51DE-49FB-9B60-A7559B904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ACBD4AC-FB4C-4DB5-ABBF-5F195372A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A14C043-EBA0-49F2-9258-6681E9E90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CF7C17-6A11-4A30-BF9E-9E1CC232794D}" type="slidenum">
              <a:rPr lang="en-US" altLang="en-US" sz="1200" smtClean="0">
                <a:latin typeface="Calibri" panose="020F0502020204030204" pitchFamily="34" charset="0"/>
              </a:rPr>
              <a:pPr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DCE47B2-BFF4-4E48-A9C4-24478A844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E29839B-88FF-4199-A1CC-26E4A024F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DEEADCB-E8B6-4B5C-8A47-C45979BA5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52404B-D1FE-4FAF-9381-A952E1AA9A1F}" type="slidenum">
              <a:rPr lang="en-US" altLang="en-US" sz="1200" smtClean="0">
                <a:latin typeface="Calibri" panose="020F0502020204030204" pitchFamily="34" charset="0"/>
              </a:rPr>
              <a:pPr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3EAE225-CEC5-468A-B13B-F0F94CADA0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598BEA3-964B-4550-B474-5708A86D4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E0E15CB-9D17-473B-810F-094ECB015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D297A9-765C-4CBD-889F-8CE76BB84D6A}" type="slidenum">
              <a:rPr lang="en-US" altLang="en-US" sz="1200" smtClean="0"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BB004B2-4688-454E-8F1F-AAC8549B4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4B76F7F-23BB-40B9-9C99-FD48292B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6A86821-5F8E-49F7-A457-60DB57CC3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D2BD3D-233D-4E68-9160-97D000796863}" type="slidenum">
              <a:rPr lang="en-US" altLang="en-US" sz="1200" smtClean="0"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09E9E485-4A29-4823-95DC-E2AE467907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60876CC7-7644-4CD5-A636-D1A9BA58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/>
              <a:t>It was originally planned to develop a further approximately 3 000 ha under irrigation in the Barkley Bridge area, for resource-poor farmers. Due to a lack of utilisation, the DWS in 2014 decided to made the 3 000 ha reserved below Barkley Bridge available to other HDI/emerging farmers in the Sundays River Valley. Of this, licences have to date been issued for 730ha, and applications for the use of such reserved water have been received for a further 2,038ha. It therefore seems very likely that the full 3000ha will be taken up in the foreseeable future.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6F70D6A-70AA-4385-BDFD-E951ECE5F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7BE48A-E7AB-43D9-99C3-4D2A774D8F3B}" type="slidenum">
              <a:rPr lang="en-US" altLang="en-US" sz="1200" smtClean="0">
                <a:latin typeface="Calibri" panose="020F0502020204030204" pitchFamily="34" charset="0"/>
              </a:rPr>
              <a:pPr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9A65-9919-430C-B0C7-EB01CF75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A0EFB8-E784-429C-9B49-9F4D7A24864E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15E69-059E-4890-B3C3-BD21A76B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9B95E-0764-423A-AE17-7C10B23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8ADC3-231D-4EBB-B69E-2C6D355AE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0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870F-56EB-4D35-AD1A-8788E6A5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C200C5-32ED-4EC7-B094-59031C95127D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B3A4-CB06-4E06-A57B-75156CC3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9C79-45F7-4B44-80DB-09E97342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4D973B-AE66-4BD0-A119-2A04D16C5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D34E-8700-486C-B53B-E1E76CCD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CC68E-2BF2-4EFC-8448-2B12B56897BD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FE43-708C-4BCC-8E3A-9BEAB802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3E698-ECD5-41F0-8731-735F2A89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60CC1E-5F95-4DEB-ABB5-1228E7AE1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1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1C07F-7F21-43C2-BC2C-0D0B2398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17D107-52E9-44F7-9E7A-9E33DDD5671F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82B67-FD8D-4DEA-93C0-A1557F5E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AF3EE-E4DF-4C2B-821E-8C8FAEE2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FBFDC-8707-4C9D-9582-DCCF9EFC2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4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E94C6-E232-4764-8398-2F720C31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80BF53-5821-43C3-A22A-13D97095710D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37EB-D383-4BC0-B50E-78A6F336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0C4F-F358-4F6F-927B-778F805E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08A965-0526-455F-B9BB-757BF8A68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6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F8CFE-172A-419D-9DDD-44C31BEB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9450D-FC1C-4710-9351-397A2209CCCD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E0F3C-4344-43ED-98D9-879DD08C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1231-203A-4EBA-A09F-FC712E72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137570-B3E1-4568-AA25-4522323A2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1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030D2-6D88-4D58-BABD-BFBBFBCF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7DC820-3FE5-4BB3-A073-C639B4BA7601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615B7-4C3F-4A2C-ADAD-B36EF5CA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6D9400-A535-4077-8209-ACE70EC5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94385-60CA-43DE-BBAD-8E6BD5A89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2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03946-C774-40A0-BEBA-C1D85BC0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3F7574-315C-4346-B53C-C0706F05DF9F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87972-0246-41AC-9942-26C4EAB4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5F706-2275-413A-BA68-0F9580DA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A093BC-50BE-4778-B608-F2A60ED55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19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26205-C363-45AA-8C4C-54454E7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8183DF-314D-44E9-80D7-40BEB98E1800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DE968-5174-41CA-BCC7-22FE0E08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D91E1-A38B-4472-887E-4B0345D7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51C065-A4B4-482C-9771-C36508A0B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6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91F17-1BBE-45AE-82D7-ECB1EB48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BE39CE-63D8-4691-AC12-81B28A2A5790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52E7F-25CD-47F3-8022-B01E4B61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9B7AF-E332-470C-9B3D-AF31404E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4A9C04-D7DA-49C4-BF8F-B626401EA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62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992C5-7A9D-4C91-84CF-560A4866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80F86A-C4FD-4999-BC02-0BDAFAF10007}" type="datetimeFigureOut">
              <a:rPr lang="en-US" altLang="en-US"/>
              <a:pPr>
                <a:defRPr/>
              </a:pPr>
              <a:t>1/22/2018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223E5-E4E9-47AC-A91B-7B15FD9E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C29C0-3552-4100-9CEB-D2EA337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9AF257-1C04-437F-817A-63EBA63AD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0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>
            <a:extLst>
              <a:ext uri="{FF2B5EF4-FFF2-40B4-BE49-F238E27FC236}">
                <a16:creationId xmlns:a16="http://schemas.microsoft.com/office/drawing/2014/main" id="{C950316C-7D3C-4742-8414-CAA4B7B3D1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  <p:sldLayoutId id="2147484897" r:id="rId6"/>
    <p:sldLayoutId id="2147484898" r:id="rId7"/>
    <p:sldLayoutId id="2147484899" r:id="rId8"/>
    <p:sldLayoutId id="2147484900" r:id="rId9"/>
    <p:sldLayoutId id="2147484901" r:id="rId10"/>
    <p:sldLayoutId id="21474849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WS Slide Cover2.jpg">
            <a:extLst>
              <a:ext uri="{FF2B5EF4-FFF2-40B4-BE49-F238E27FC236}">
                <a16:creationId xmlns:a16="http://schemas.microsoft.com/office/drawing/2014/main" id="{F9EA1831-F601-42F7-A3E8-6809C7C4A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WS Slide Cover pic4.jpg">
            <a:extLst>
              <a:ext uri="{FF2B5EF4-FFF2-40B4-BE49-F238E27FC236}">
                <a16:creationId xmlns:a16="http://schemas.microsoft.com/office/drawing/2014/main" id="{01651503-6AC7-46A8-9FBE-33B1423E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 descr="NDP_LOGO-1_colour.jpg">
            <a:extLst>
              <a:ext uri="{FF2B5EF4-FFF2-40B4-BE49-F238E27FC236}">
                <a16:creationId xmlns:a16="http://schemas.microsoft.com/office/drawing/2014/main" id="{69326D32-B5AF-4DDF-AD66-745E23C2C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D46FF8C-95ED-4DD4-BDA6-1A86BAAF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074863"/>
            <a:ext cx="77216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Support of the Water Reconciliation Strategy for the Algoa Water Supply System</a:t>
            </a:r>
          </a:p>
          <a:p>
            <a:pPr eaLnBrk="1" hangingPunct="1"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Study Management Meeting – WUE</a:t>
            </a:r>
          </a:p>
          <a:p>
            <a:pPr eaLnBrk="1" hangingPunct="1">
              <a:defRPr/>
            </a:pP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Real-Time Model </a:t>
            </a: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ill Sans Light" charset="0"/>
              </a:rPr>
              <a:t>Aurecon</a:t>
            </a:r>
          </a:p>
          <a:p>
            <a:pPr eaLnBrk="1" hangingPunct="1">
              <a:defRPr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ans Light" charset="0"/>
              </a:rPr>
              <a:t>24 October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08C027-6CA9-4332-A487-0137B11F46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Teebus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1547DFF-DA54-4E1B-8711-DCACAE6E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+11 MCM relative to 2016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3E7A172B-6334-4174-9C4A-D725F1C69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931863"/>
            <a:ext cx="44005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01A52C3B-3CFA-4C6F-90B7-8B7371A4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968375"/>
            <a:ext cx="44005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562451-96CC-4968-9C89-D4E03D0BB2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Grassridge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E25A2BB-93FE-4E54-B5B4-7F6513BC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-14 MCM relative to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3DAA00-1792-41D7-9C80-EE9F497259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Elandsdrift River Release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EF0B6A3-8441-4C83-ACCE-E3143228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-22 MCM relative to 2016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E513B56E-0C29-476C-AD90-FCC79CA5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996950"/>
            <a:ext cx="43910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C7BA22-C0D8-4653-91BE-6F92ADBC20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Sheldon Comparison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4124393-D800-4ACB-A7E0-1F418B33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-17 MCM relative to 2016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C1675C05-039F-4542-A3E1-712F8966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976313"/>
            <a:ext cx="440055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E15694-36EC-442E-B3DC-A5F09FDF3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Little Fish Canal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AC6911C-4735-4099-AB27-FDC838169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+6 MCM relative to 2016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D1195E09-DD9C-453D-A3A8-2F1EDE44F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30288"/>
            <a:ext cx="44196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2488DA-1FC3-48D6-A3C9-BE634042E0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Transfer to Sundays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AA87767-4430-42FB-B16D-D4E31F86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+11 MCM relative to 2016</a:t>
            </a:r>
          </a:p>
        </p:txBody>
      </p:sp>
      <p:pic>
        <p:nvPicPr>
          <p:cNvPr id="35844" name="Picture 1">
            <a:extLst>
              <a:ext uri="{FF2B5EF4-FFF2-40B4-BE49-F238E27FC236}">
                <a16:creationId xmlns:a16="http://schemas.microsoft.com/office/drawing/2014/main" id="{2C8370B0-9CDD-4425-B332-DD800E6E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109663"/>
            <a:ext cx="4419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451AC9-FA16-4FEA-9295-C7BFDF998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DeMistkraal River Release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48C03C4-6027-4401-AC7C-58DA011A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4005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-0.3 MCM relative to 2016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F979919E-BB69-4E06-BEA1-48AF6BB9B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947738"/>
            <a:ext cx="44100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55CB9C-77C8-4142-9B8A-5F67FAB1BA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sz="3000" b="1" dirty="0">
                <a:solidFill>
                  <a:schemeClr val="bg2">
                    <a:lumMod val="25000"/>
                  </a:schemeClr>
                </a:solidFill>
              </a:rPr>
              <a:t>Darlington Release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AAB7705-3FCF-4C63-AB76-B6411469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23703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-5 MCM relative to 2016</a:t>
            </a: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B04BFCBE-7A14-4476-9CC3-E699D0E9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004888"/>
            <a:ext cx="441007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0F647E-DB8C-40E9-9CB3-094FD658D5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sz="3000" b="1" dirty="0" err="1">
                <a:solidFill>
                  <a:schemeClr val="bg2">
                    <a:lumMod val="25000"/>
                  </a:schemeClr>
                </a:solidFill>
              </a:rPr>
              <a:t>Kohaansdrift</a:t>
            </a:r>
            <a:r>
              <a:rPr lang="en-ZA" altLang="en-US" sz="3000" b="1" dirty="0">
                <a:solidFill>
                  <a:schemeClr val="bg2">
                    <a:lumMod val="25000"/>
                  </a:schemeClr>
                </a:solidFill>
              </a:rPr>
              <a:t> Spill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635D0AB-522E-4D33-B163-8D138240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232275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-0.3 MCM relative to 2016</a:t>
            </a: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420DC525-4D19-484E-8D76-687682D95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954088"/>
            <a:ext cx="440055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8CE2ED-D098-4BD5-847B-CE1CEA78E8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sz="3000" b="1" dirty="0">
                <a:solidFill>
                  <a:schemeClr val="bg2">
                    <a:lumMod val="25000"/>
                  </a:schemeClr>
                </a:solidFill>
              </a:rPr>
              <a:t>LSRWUA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A564498-EB7A-4FDA-879F-8615F0D5E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838825"/>
            <a:ext cx="4232275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-1.5 MCM relative to 2016</a:t>
            </a: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3EDF7E28-B5AA-42F9-90AA-702AD7CD7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946150"/>
            <a:ext cx="440055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718A918-B645-40AB-AF4A-A360113F89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dirty="0"/>
          </a:p>
        </p:txBody>
      </p:sp>
      <p:sp>
        <p:nvSpPr>
          <p:cNvPr id="16387" name="TextBox 7">
            <a:extLst>
              <a:ext uri="{FF2B5EF4-FFF2-40B4-BE49-F238E27FC236}">
                <a16:creationId xmlns:a16="http://schemas.microsoft.com/office/drawing/2014/main" id="{FCD6138B-E2AB-48D1-AAB1-BB42D7BF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239838"/>
            <a:ext cx="677386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Overview of the Operational Model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Improved Release Scheduling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ZA" altLang="en-US"/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More effective monitoring</a:t>
            </a:r>
          </a:p>
          <a:p>
            <a:pPr lvl="2">
              <a:spcAft>
                <a:spcPts val="500"/>
              </a:spcAft>
              <a:buFont typeface="Arial" panose="020B0604020202020204" pitchFamily="34" charset="0"/>
              <a:buChar char="→"/>
            </a:pPr>
            <a:r>
              <a:rPr lang="en-ZA" altLang="en-US"/>
              <a:t>  Water Use Compliance type reports</a:t>
            </a:r>
          </a:p>
          <a:p>
            <a:pPr lvl="2">
              <a:spcAft>
                <a:spcPts val="500"/>
              </a:spcAft>
              <a:buFont typeface="Arial" panose="020B0604020202020204" pitchFamily="34" charset="0"/>
              <a:buChar char="→"/>
            </a:pPr>
            <a:r>
              <a:rPr lang="en-ZA" altLang="en-US"/>
              <a:t>  Summary Water Balances</a:t>
            </a:r>
          </a:p>
          <a:p>
            <a:pPr lvl="2">
              <a:spcAft>
                <a:spcPts val="500"/>
              </a:spcAft>
              <a:buFont typeface="Arial" panose="020B0604020202020204" pitchFamily="34" charset="0"/>
              <a:buChar char="→"/>
            </a:pPr>
            <a:endParaRPr lang="en-ZA" altLang="en-US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Conclusions</a:t>
            </a:r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58A020-FCD1-4408-8767-7CF72DF503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7881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altLang="en-US" sz="3000" b="1" dirty="0">
                <a:solidFill>
                  <a:schemeClr val="bg2">
                    <a:lumMod val="25000"/>
                  </a:schemeClr>
                </a:solidFill>
              </a:rPr>
              <a:t>Storage</a:t>
            </a:r>
            <a:endParaRPr lang="en-US" altLang="en-US" sz="3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61547B7-53A4-4BEB-8FA2-11B6D10A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441950"/>
            <a:ext cx="5156200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500"/>
              </a:spcAft>
              <a:defRPr/>
            </a:pPr>
            <a:r>
              <a:rPr lang="en-ZA" altLang="en-US" dirty="0"/>
              <a:t>+27 MCM since start of water year</a:t>
            </a:r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7FAE843B-A99B-433D-AEEE-1359C540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794000"/>
            <a:ext cx="3429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>
            <a:extLst>
              <a:ext uri="{FF2B5EF4-FFF2-40B4-BE49-F238E27FC236}">
                <a16:creationId xmlns:a16="http://schemas.microsoft.com/office/drawing/2014/main" id="{5E28E173-B745-475A-8FF7-45516F63E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974725"/>
            <a:ext cx="3448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D81B0954-7930-4076-BBDA-57587C59C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808288"/>
            <a:ext cx="3438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>
            <a:extLst>
              <a:ext uri="{FF2B5EF4-FFF2-40B4-BE49-F238E27FC236}">
                <a16:creationId xmlns:a16="http://schemas.microsoft.com/office/drawing/2014/main" id="{900933C9-ECD1-4ED7-9284-EFD33F210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989013"/>
            <a:ext cx="3429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3537-55AC-4B4A-8F8B-E0F67B99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altLang="en-US" sz="3000" b="1" dirty="0">
                <a:solidFill>
                  <a:schemeClr val="bg2">
                    <a:lumMod val="25000"/>
                  </a:schemeClr>
                </a:solidFill>
              </a:rPr>
              <a:t>Summary YTD 2016</a:t>
            </a:r>
            <a:endParaRPr lang="en-ZA" sz="3000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2FFA7D8-62F1-425C-AB10-13D3C1B93CD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55800" y="1600200"/>
            <a:ext cx="6731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/>
              <a:t>More water transferred from Teebus, but…</a:t>
            </a:r>
          </a:p>
          <a:p>
            <a:pPr lvl="1"/>
            <a:r>
              <a:rPr lang="en-ZA" altLang="en-US"/>
              <a:t>Reduced releases from Grassridge, Elandsdrift River, Darlington</a:t>
            </a:r>
          </a:p>
          <a:p>
            <a:pPr lvl="1"/>
            <a:r>
              <a:rPr lang="en-ZA" altLang="en-US"/>
              <a:t>Increase in Stored Water</a:t>
            </a:r>
          </a:p>
          <a:p>
            <a:r>
              <a:rPr lang="en-ZA" altLang="en-US"/>
              <a:t>Trend will be less water transferred from Teebus in first half 2017 / 2018 water year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3CB068D-E3B3-4890-AD44-B90C0C6C8F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Available Data Reports</a:t>
            </a:r>
            <a:endParaRPr lang="en-US" altLang="en-US" sz="3000" dirty="0"/>
          </a:p>
        </p:txBody>
      </p:sp>
      <p:sp>
        <p:nvSpPr>
          <p:cNvPr id="43011" name="TextBox 7">
            <a:extLst>
              <a:ext uri="{FF2B5EF4-FFF2-40B4-BE49-F238E27FC236}">
                <a16:creationId xmlns:a16="http://schemas.microsoft.com/office/drawing/2014/main" id="{E747E128-1F34-4236-B4A8-A51C41BF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417638"/>
            <a:ext cx="677386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Abstraction compliance with request and allocation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Volume based: monthly and annual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Fine timescale: primary data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/>
              <a:t>Approximate section water balances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4F6DE6B4-EDB7-42C5-B471-4BD9ECEE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92200"/>
            <a:ext cx="6016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B8255F-A390-4821-9C1E-ED7FF341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63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Abstraction Compliance (volume based 2016)</a:t>
            </a:r>
            <a:endParaRPr lang="en-ZA" sz="3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D03D13-7AD1-4C89-AC36-1E30E16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63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Abstraction Compliance (volume based 2017)</a:t>
            </a:r>
            <a:endParaRPr lang="en-ZA" sz="3000" dirty="0"/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F20C1D62-E48B-46A7-BE21-2A6794934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073150"/>
            <a:ext cx="60325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86C1-C9DE-4748-9D7C-68541CF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Abstraction Compliance (Examples)</a:t>
            </a:r>
            <a:endParaRPr lang="en-ZA" sz="3000" dirty="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DD74D600-6530-4FB2-B08E-B300629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076325"/>
            <a:ext cx="3568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>
            <a:extLst>
              <a:ext uri="{FF2B5EF4-FFF2-40B4-BE49-F238E27FC236}">
                <a16:creationId xmlns:a16="http://schemas.microsoft.com/office/drawing/2014/main" id="{7B46A98C-8A7D-420A-9721-309698535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081088"/>
            <a:ext cx="3584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50AF-EA7B-4F11-945D-BF597887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Abstraction Compliance (Examples)</a:t>
            </a:r>
            <a:endParaRPr lang="en-ZA" sz="3000" dirty="0"/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0015D0F0-30EC-4D68-B0E8-3D6FA05A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973138"/>
            <a:ext cx="35766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E37EB60A-1FE4-4D51-BE1B-92873D73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973138"/>
            <a:ext cx="35306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0F78788-7644-427E-9945-31C1A0F0C0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Available Data Reports</a:t>
            </a:r>
            <a:endParaRPr lang="en-US" altLang="en-US" sz="3000" dirty="0"/>
          </a:p>
        </p:txBody>
      </p:sp>
      <p:sp>
        <p:nvSpPr>
          <p:cNvPr id="49155" name="TextBox 7">
            <a:extLst>
              <a:ext uri="{FF2B5EF4-FFF2-40B4-BE49-F238E27FC236}">
                <a16:creationId xmlns:a16="http://schemas.microsoft.com/office/drawing/2014/main" id="{5474CD97-5D62-4BB0-AF20-3DE35ECE3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417638"/>
            <a:ext cx="705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</a:pPr>
            <a:r>
              <a:rPr lang="en-ZA" altLang="en-US"/>
              <a:t>Summary water balances for 9 different sections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56089AEC-9742-4BF5-AD3E-80EAFA599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006600"/>
            <a:ext cx="461327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7">
            <a:extLst>
              <a:ext uri="{FF2B5EF4-FFF2-40B4-BE49-F238E27FC236}">
                <a16:creationId xmlns:a16="http://schemas.microsoft.com/office/drawing/2014/main" id="{A6F88776-893A-4147-9ECA-1784DA51D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2370138"/>
            <a:ext cx="27606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Teebus to Grassridge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Grassridge to Waaikraal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Waaikraal to Elandsdrift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Elandsdrift to Sheldon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Little Fish Canal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Upper Little Fish River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Lower Great Fish River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Skoenmakers Canal</a:t>
            </a:r>
          </a:p>
          <a:p>
            <a:pPr>
              <a:spcAft>
                <a:spcPts val="500"/>
              </a:spcAft>
              <a:buFont typeface="Calibri" panose="020F0502020204030204" pitchFamily="34" charset="0"/>
              <a:buAutoNum type="arabicPeriod"/>
            </a:pPr>
            <a:r>
              <a:rPr lang="en-ZA" altLang="en-US" sz="1400"/>
              <a:t>Sundays (Parshall 3 to Korhaansdrift)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746DDAA-23DF-4817-9E8C-5EC6679E02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127000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Available Data Reports</a:t>
            </a:r>
            <a:endParaRPr lang="en-US" altLang="en-US" sz="3000" dirty="0"/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3ED4838E-4B99-4155-8033-4EC017111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98500"/>
            <a:ext cx="7315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>
            <a:extLst>
              <a:ext uri="{FF2B5EF4-FFF2-40B4-BE49-F238E27FC236}">
                <a16:creationId xmlns:a16="http://schemas.microsoft.com/office/drawing/2014/main" id="{AB137811-EE91-43BC-82D3-EC40B4D4F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616325"/>
            <a:ext cx="73421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06D7CE-EAF9-4951-828F-7C6DEE2D76BD}"/>
              </a:ext>
            </a:extLst>
          </p:cNvPr>
          <p:cNvSpPr txBox="1">
            <a:spLocks/>
          </p:cNvSpPr>
          <p:nvPr/>
        </p:nvSpPr>
        <p:spPr bwMode="auto">
          <a:xfrm>
            <a:off x="-290513" y="0"/>
            <a:ext cx="7391401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Scheme Water Balance</a:t>
            </a:r>
            <a:endParaRPr lang="en-US" altLang="en-US" sz="3000" dirty="0"/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9E859877-CE23-4439-B5D6-162D2BC3C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98500"/>
            <a:ext cx="49704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>
            <a:extLst>
              <a:ext uri="{FF2B5EF4-FFF2-40B4-BE49-F238E27FC236}">
                <a16:creationId xmlns:a16="http://schemas.microsoft.com/office/drawing/2014/main" id="{7EE3FA0C-E120-45E6-95A9-CD3398A2B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621338"/>
            <a:ext cx="6400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AF07B92-801F-4D22-91CE-255CF43F78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Overview of the Operational Model</a:t>
            </a: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D8728C5D-2646-4E6C-8A44-607FD1A2D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976313"/>
            <a:ext cx="646747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>
              <a:spcAft>
                <a:spcPts val="1000"/>
              </a:spcAft>
              <a:defRPr/>
            </a:pPr>
            <a:r>
              <a:rPr lang="en-ZA" altLang="en-US" sz="2000" dirty="0"/>
              <a:t>DSS to assist with operational planning and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9DD5F-0B06-4B14-8F25-7F4C32AC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463" y="4818063"/>
            <a:ext cx="6637337" cy="1579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2400" dirty="0"/>
              <a:t>2 Versions of Real-time DSS model</a:t>
            </a:r>
          </a:p>
          <a:p>
            <a:pPr>
              <a:defRPr/>
            </a:pPr>
            <a:r>
              <a:rPr lang="en-ZA" sz="1600" dirty="0"/>
              <a:t>2012 version running in Port Elizabeth (Pieter Retief)</a:t>
            </a:r>
          </a:p>
          <a:p>
            <a:pPr lvl="1">
              <a:defRPr/>
            </a:pPr>
            <a:r>
              <a:rPr lang="en-ZA" sz="1200" dirty="0"/>
              <a:t>Standalone PC with potential risks to sustainability and multiple user access</a:t>
            </a:r>
          </a:p>
          <a:p>
            <a:pPr>
              <a:defRPr/>
            </a:pPr>
            <a:r>
              <a:rPr lang="en-ZA" sz="1600" dirty="0"/>
              <a:t>2017 version running of DWS Server in Pretoria (Systems Operation)</a:t>
            </a:r>
          </a:p>
          <a:p>
            <a:pPr lvl="1">
              <a:defRPr/>
            </a:pPr>
            <a:r>
              <a:rPr lang="en-ZA" sz="1200" dirty="0"/>
              <a:t>Client server technology with multi user access and sustainable backup processes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C43FFA-6765-4E08-B76F-42B255B4718A}"/>
              </a:ext>
            </a:extLst>
          </p:cNvPr>
          <p:cNvSpPr/>
          <p:nvPr/>
        </p:nvSpPr>
        <p:spPr>
          <a:xfrm>
            <a:off x="4343400" y="1981200"/>
            <a:ext cx="1543050" cy="148590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Data</a:t>
            </a: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5A1216-2A33-4DAB-8645-C495206EE262}"/>
              </a:ext>
            </a:extLst>
          </p:cNvPr>
          <p:cNvSpPr/>
          <p:nvPr/>
        </p:nvSpPr>
        <p:spPr>
          <a:xfrm>
            <a:off x="5494338" y="1981200"/>
            <a:ext cx="1543050" cy="14859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Models / Tools</a:t>
            </a: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350" b="1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C618B1-3D1C-4DF3-B59D-E4BC5EDBE44A}"/>
              </a:ext>
            </a:extLst>
          </p:cNvPr>
          <p:cNvSpPr/>
          <p:nvPr/>
        </p:nvSpPr>
        <p:spPr>
          <a:xfrm>
            <a:off x="4922838" y="2724150"/>
            <a:ext cx="1543050" cy="14859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ZA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Reports / Dissemination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CCB3E69-BF06-4045-85B5-6EC0D5262247}"/>
              </a:ext>
            </a:extLst>
          </p:cNvPr>
          <p:cNvSpPr/>
          <p:nvPr/>
        </p:nvSpPr>
        <p:spPr>
          <a:xfrm rot="10800000">
            <a:off x="5465763" y="2724150"/>
            <a:ext cx="457200" cy="50958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A66D4306-9881-4EF0-87DC-50751C74E716}"/>
              </a:ext>
            </a:extLst>
          </p:cNvPr>
          <p:cNvSpPr/>
          <p:nvPr/>
        </p:nvSpPr>
        <p:spPr>
          <a:xfrm>
            <a:off x="3665538" y="2947988"/>
            <a:ext cx="2016125" cy="781050"/>
          </a:xfrm>
          <a:custGeom>
            <a:avLst/>
            <a:gdLst>
              <a:gd name="connsiteX0" fmla="*/ 2687782 w 2687782"/>
              <a:gd name="connsiteY0" fmla="*/ 0 h 1042175"/>
              <a:gd name="connsiteX1" fmla="*/ 1427018 w 2687782"/>
              <a:gd name="connsiteY1" fmla="*/ 997528 h 1042175"/>
              <a:gd name="connsiteX2" fmla="*/ 0 w 2687782"/>
              <a:gd name="connsiteY2" fmla="*/ 775855 h 104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782" h="1042175">
                <a:moveTo>
                  <a:pt x="2687782" y="0"/>
                </a:moveTo>
                <a:cubicBezTo>
                  <a:pt x="2281382" y="434109"/>
                  <a:pt x="1874982" y="868219"/>
                  <a:pt x="1427018" y="997528"/>
                </a:cubicBezTo>
                <a:cubicBezTo>
                  <a:pt x="979054" y="1126837"/>
                  <a:pt x="489527" y="951346"/>
                  <a:pt x="0" y="775855"/>
                </a:cubicBezTo>
              </a:path>
            </a:pathLst>
          </a:custGeom>
          <a:noFill/>
          <a:ln>
            <a:solidFill>
              <a:schemeClr val="tx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0A5C0C-1067-4164-8D16-9917BBD173B1}"/>
              </a:ext>
            </a:extLst>
          </p:cNvPr>
          <p:cNvSpPr txBox="1"/>
          <p:nvPr/>
        </p:nvSpPr>
        <p:spPr>
          <a:xfrm>
            <a:off x="2400300" y="2952750"/>
            <a:ext cx="1714500" cy="715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350" b="1" dirty="0" err="1"/>
              <a:t>DSS</a:t>
            </a:r>
            <a:r>
              <a:rPr lang="en-ZA" sz="1350" b="1" dirty="0"/>
              <a:t> is integration of 3 major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0ADCB15-C1AA-4046-8964-DF72E6CC91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br>
              <a:rPr lang="en-US" sz="30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3000" dirty="0"/>
          </a:p>
        </p:txBody>
      </p:sp>
      <p:sp>
        <p:nvSpPr>
          <p:cNvPr id="54275" name="TextBox 7">
            <a:extLst>
              <a:ext uri="{FF2B5EF4-FFF2-40B4-BE49-F238E27FC236}">
                <a16:creationId xmlns:a16="http://schemas.microsoft.com/office/drawing/2014/main" id="{579724BA-E2AC-4C25-8144-C0873D6E8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993775"/>
            <a:ext cx="6773863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2000" b="1"/>
              <a:t>Current Year Water savings are being realised!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More accurate scheduling of releases to Lower Great Fish River at Elandsdrift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Operational changes at LSRWUA Korhaansdrift Weir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ZA" altLang="en-US" sz="1600"/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Compliance with water requests critical to effective operations to make maximum use of local runoff: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Operating DeMistkraal and Elandsdrift at Lower Level to limit canal capacity constraints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Less variation in Elandsdrift and DeMistkraal Canal releases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More effective management of Grassridge release, lower volume of water released 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Maintain constant water levels in Little Fish and Skoenmakers Canal</a:t>
            </a:r>
            <a:endParaRPr lang="en-ZA" altLang="en-US" sz="2000"/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Better compliance of water users in GFRWUA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>
            <a:extLst>
              <a:ext uri="{FF2B5EF4-FFF2-40B4-BE49-F238E27FC236}">
                <a16:creationId xmlns:a16="http://schemas.microsoft.com/office/drawing/2014/main" id="{9565AB6B-9859-4903-A7DB-506F682E5A3F}"/>
              </a:ext>
            </a:extLst>
          </p:cNvPr>
          <p:cNvSpPr/>
          <p:nvPr/>
        </p:nvSpPr>
        <p:spPr>
          <a:xfrm>
            <a:off x="215900" y="0"/>
            <a:ext cx="8928100" cy="652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6C7FE8A0-18DB-4607-83FF-88DD7D9F8F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1963" y="1603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Overview of the Operational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F6DAA-7D43-4455-A575-D97563CD33F9}"/>
              </a:ext>
            </a:extLst>
          </p:cNvPr>
          <p:cNvSpPr/>
          <p:nvPr/>
        </p:nvSpPr>
        <p:spPr>
          <a:xfrm>
            <a:off x="461963" y="806450"/>
            <a:ext cx="3203575" cy="5594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ZA" sz="1200" b="1" dirty="0">
                <a:solidFill>
                  <a:schemeClr val="tx1"/>
                </a:solidFill>
              </a:rPr>
              <a:t>External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92789-7F03-4A8D-B808-1BF582DE6D44}"/>
              </a:ext>
            </a:extLst>
          </p:cNvPr>
          <p:cNvSpPr/>
          <p:nvPr/>
        </p:nvSpPr>
        <p:spPr>
          <a:xfrm>
            <a:off x="5976938" y="819150"/>
            <a:ext cx="3003550" cy="5594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ZA" sz="1200" b="1" dirty="0">
                <a:solidFill>
                  <a:schemeClr val="tx1"/>
                </a:solidFill>
              </a:rPr>
              <a:t>OFS Operational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DB394-94CD-4AF5-BC68-DD20CBA30830}"/>
              </a:ext>
            </a:extLst>
          </p:cNvPr>
          <p:cNvSpPr/>
          <p:nvPr/>
        </p:nvSpPr>
        <p:spPr>
          <a:xfrm>
            <a:off x="568325" y="2879725"/>
            <a:ext cx="1235075" cy="13144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ZA" sz="1200" b="1" dirty="0">
                <a:solidFill>
                  <a:schemeClr val="tx1"/>
                </a:solidFill>
              </a:rPr>
              <a:t>Water Requests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GFRWUA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LSRWUA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30DEC-84F1-40B0-99AA-44A39C508B72}"/>
              </a:ext>
            </a:extLst>
          </p:cNvPr>
          <p:cNvSpPr/>
          <p:nvPr/>
        </p:nvSpPr>
        <p:spPr>
          <a:xfrm>
            <a:off x="568325" y="1211263"/>
            <a:ext cx="1235075" cy="1582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ZA" sz="1200" b="1" dirty="0">
                <a:solidFill>
                  <a:schemeClr val="tx1"/>
                </a:solidFill>
              </a:rPr>
              <a:t>Real-Time Data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Flow, Level, Rainfall, Storage,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Elec. Conductivity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EEB8E-F910-48D4-AE7C-05FAA810B105}"/>
              </a:ext>
            </a:extLst>
          </p:cNvPr>
          <p:cNvSpPr/>
          <p:nvPr/>
        </p:nvSpPr>
        <p:spPr>
          <a:xfrm>
            <a:off x="568325" y="4278313"/>
            <a:ext cx="1235075" cy="1611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ZA" sz="1200" b="1" dirty="0">
                <a:solidFill>
                  <a:schemeClr val="tx1"/>
                </a:solidFill>
              </a:rPr>
              <a:t>Verified Data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Flow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Level</a:t>
            </a:r>
          </a:p>
          <a:p>
            <a:pPr>
              <a:defRPr/>
            </a:pPr>
            <a:r>
              <a:rPr lang="en-ZA" sz="120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294C81-D638-4B21-A242-E6CF26B01FF6}"/>
              </a:ext>
            </a:extLst>
          </p:cNvPr>
          <p:cNvSpPr/>
          <p:nvPr/>
        </p:nvSpPr>
        <p:spPr>
          <a:xfrm>
            <a:off x="6092825" y="1247775"/>
            <a:ext cx="2771775" cy="500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TS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1EFCA-D035-4BAD-9AA4-5CB9C873B606}"/>
              </a:ext>
            </a:extLst>
          </p:cNvPr>
          <p:cNvSpPr/>
          <p:nvPr/>
        </p:nvSpPr>
        <p:spPr>
          <a:xfrm>
            <a:off x="6092825" y="4005263"/>
            <a:ext cx="2771775" cy="674687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MIKE11 Flow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3EB66-5BF5-4A1B-8AC4-5554ABB30483}"/>
              </a:ext>
            </a:extLst>
          </p:cNvPr>
          <p:cNvSpPr/>
          <p:nvPr/>
        </p:nvSpPr>
        <p:spPr>
          <a:xfrm>
            <a:off x="6092825" y="2319338"/>
            <a:ext cx="2771775" cy="715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Script /Code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123D25-557E-45B6-8327-4E32BD4B8E71}"/>
              </a:ext>
            </a:extLst>
          </p:cNvPr>
          <p:cNvSpPr/>
          <p:nvPr/>
        </p:nvSpPr>
        <p:spPr>
          <a:xfrm>
            <a:off x="6092825" y="1787525"/>
            <a:ext cx="2771775" cy="500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GIS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4AECC7-3868-4D2A-BE7E-3BB6185E8B4A}"/>
              </a:ext>
            </a:extLst>
          </p:cNvPr>
          <p:cNvSpPr/>
          <p:nvPr/>
        </p:nvSpPr>
        <p:spPr>
          <a:xfrm>
            <a:off x="6092825" y="5565775"/>
            <a:ext cx="2771775" cy="674688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Reporting Tools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ED49CA-E81D-4B4A-A878-B6218271BDC6}"/>
              </a:ext>
            </a:extLst>
          </p:cNvPr>
          <p:cNvSpPr/>
          <p:nvPr/>
        </p:nvSpPr>
        <p:spPr>
          <a:xfrm>
            <a:off x="6092825" y="3076575"/>
            <a:ext cx="2771775" cy="674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Automated Data import and processing Jobs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AF1870-F126-4C12-8837-F9173E2FFC55}"/>
              </a:ext>
            </a:extLst>
          </p:cNvPr>
          <p:cNvSpPr/>
          <p:nvPr/>
        </p:nvSpPr>
        <p:spPr>
          <a:xfrm>
            <a:off x="6092825" y="4721225"/>
            <a:ext cx="2771775" cy="67468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ZA" sz="1200" b="1" dirty="0">
                <a:solidFill>
                  <a:schemeClr val="tx1"/>
                </a:solidFill>
              </a:rPr>
              <a:t>Model Scenario Management</a:t>
            </a:r>
          </a:p>
        </p:txBody>
      </p:sp>
      <p:grpSp>
        <p:nvGrpSpPr>
          <p:cNvPr id="20496" name="Group 17">
            <a:extLst>
              <a:ext uri="{FF2B5EF4-FFF2-40B4-BE49-F238E27FC236}">
                <a16:creationId xmlns:a16="http://schemas.microsoft.com/office/drawing/2014/main" id="{19F410CD-4701-438E-AF6F-B4F6226B1FA2}"/>
              </a:ext>
            </a:extLst>
          </p:cNvPr>
          <p:cNvGrpSpPr>
            <a:grpSpLocks/>
          </p:cNvGrpSpPr>
          <p:nvPr/>
        </p:nvGrpSpPr>
        <p:grpSpPr bwMode="auto">
          <a:xfrm>
            <a:off x="2176463" y="4529138"/>
            <a:ext cx="1263650" cy="1204912"/>
            <a:chOff x="4786298" y="4337619"/>
            <a:chExt cx="1262742" cy="1204609"/>
          </a:xfrm>
        </p:grpSpPr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5C1FA13D-B8D2-46CC-A38C-6B6D656BD9FE}"/>
                </a:ext>
              </a:extLst>
            </p:cNvPr>
            <p:cNvSpPr/>
            <p:nvPr/>
          </p:nvSpPr>
          <p:spPr>
            <a:xfrm>
              <a:off x="5117847" y="4337619"/>
              <a:ext cx="599644" cy="849098"/>
            </a:xfrm>
            <a:prstGeom prst="flowChartMagneticDisk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1200"/>
            </a:p>
          </p:txBody>
        </p:sp>
        <p:sp>
          <p:nvSpPr>
            <p:cNvPr id="20519" name="TextBox 19">
              <a:extLst>
                <a:ext uri="{FF2B5EF4-FFF2-40B4-BE49-F238E27FC236}">
                  <a16:creationId xmlns:a16="http://schemas.microsoft.com/office/drawing/2014/main" id="{B8D3B79E-1447-434E-9A58-CE4F13EE7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298" y="5265229"/>
              <a:ext cx="12627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ZA" altLang="en-US" sz="1200" b="1" i="1"/>
                <a:t>Hydstra DB</a:t>
              </a:r>
            </a:p>
          </p:txBody>
        </p:sp>
      </p:grpSp>
      <p:grpSp>
        <p:nvGrpSpPr>
          <p:cNvPr id="20497" name="Group 20">
            <a:extLst>
              <a:ext uri="{FF2B5EF4-FFF2-40B4-BE49-F238E27FC236}">
                <a16:creationId xmlns:a16="http://schemas.microsoft.com/office/drawing/2014/main" id="{D8A89058-344B-45F7-A041-291416E2E617}"/>
              </a:ext>
            </a:extLst>
          </p:cNvPr>
          <p:cNvGrpSpPr>
            <a:grpSpLocks/>
          </p:cNvGrpSpPr>
          <p:nvPr/>
        </p:nvGrpSpPr>
        <p:grpSpPr bwMode="auto">
          <a:xfrm>
            <a:off x="1581150" y="2935288"/>
            <a:ext cx="2281238" cy="1235075"/>
            <a:chOff x="2318388" y="3050879"/>
            <a:chExt cx="2282642" cy="1235367"/>
          </a:xfrm>
        </p:grpSpPr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1473BBC1-C22A-463D-BA90-AA694A359A76}"/>
                </a:ext>
              </a:extLst>
            </p:cNvPr>
            <p:cNvSpPr/>
            <p:nvPr/>
          </p:nvSpPr>
          <p:spPr>
            <a:xfrm>
              <a:off x="3193639" y="3050879"/>
              <a:ext cx="598855" cy="833634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1200"/>
            </a:p>
          </p:txBody>
        </p:sp>
        <p:sp>
          <p:nvSpPr>
            <p:cNvPr id="20517" name="TextBox 22">
              <a:extLst>
                <a:ext uri="{FF2B5EF4-FFF2-40B4-BE49-F238E27FC236}">
                  <a16:creationId xmlns:a16="http://schemas.microsoft.com/office/drawing/2014/main" id="{3470B0D4-EB8A-46A3-9E0A-9BD91CE59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388" y="3824581"/>
              <a:ext cx="2282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ZA" altLang="en-US" sz="1200" b="1" i="1"/>
                <a:t>Flood Management </a:t>
              </a:r>
            </a:p>
            <a:p>
              <a:pPr algn="ctr"/>
              <a:r>
                <a:rPr lang="en-ZA" altLang="en-US" sz="1200" b="1" i="1"/>
                <a:t>DB</a:t>
              </a:r>
            </a:p>
          </p:txBody>
        </p:sp>
      </p:grpSp>
      <p:grpSp>
        <p:nvGrpSpPr>
          <p:cNvPr id="20498" name="Group 23">
            <a:extLst>
              <a:ext uri="{FF2B5EF4-FFF2-40B4-BE49-F238E27FC236}">
                <a16:creationId xmlns:a16="http://schemas.microsoft.com/office/drawing/2014/main" id="{C111FC50-240A-4BEE-B438-F9F403CE6917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1492250"/>
            <a:ext cx="2282825" cy="949325"/>
            <a:chOff x="4325088" y="1735115"/>
            <a:chExt cx="2282642" cy="950881"/>
          </a:xfrm>
        </p:grpSpPr>
        <p:grpSp>
          <p:nvGrpSpPr>
            <p:cNvPr id="20509" name="Group 24">
              <a:extLst>
                <a:ext uri="{FF2B5EF4-FFF2-40B4-BE49-F238E27FC236}">
                  <a16:creationId xmlns:a16="http://schemas.microsoft.com/office/drawing/2014/main" id="{6CCD20BB-1341-470F-8766-E46EB299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7429" y="1735115"/>
              <a:ext cx="791187" cy="660692"/>
              <a:chOff x="5007429" y="1735115"/>
              <a:chExt cx="791187" cy="66069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C69A818-9274-46B5-92E4-B8C1280E6027}"/>
                  </a:ext>
                </a:extLst>
              </p:cNvPr>
              <p:cNvSpPr/>
              <p:nvPr/>
            </p:nvSpPr>
            <p:spPr>
              <a:xfrm>
                <a:off x="5007658" y="1735115"/>
                <a:ext cx="522245" cy="3991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sz="12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F1C7A9-2F8D-4133-86C0-7C49C511823E}"/>
                  </a:ext>
                </a:extLst>
              </p:cNvPr>
              <p:cNvSpPr/>
              <p:nvPr/>
            </p:nvSpPr>
            <p:spPr>
              <a:xfrm>
                <a:off x="5064803" y="1803490"/>
                <a:ext cx="522245" cy="3991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sz="12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91C782-8EA5-4FAD-BF5E-F45512DB0C8F}"/>
                  </a:ext>
                </a:extLst>
              </p:cNvPr>
              <p:cNvSpPr/>
              <p:nvPr/>
            </p:nvSpPr>
            <p:spPr>
              <a:xfrm>
                <a:off x="5137823" y="1867094"/>
                <a:ext cx="522245" cy="3991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sz="12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BF9AC5-0108-4671-8DC8-954E3C2638F8}"/>
                  </a:ext>
                </a:extLst>
              </p:cNvPr>
              <p:cNvSpPr/>
              <p:nvPr/>
            </p:nvSpPr>
            <p:spPr>
              <a:xfrm>
                <a:off x="5196555" y="1929107"/>
                <a:ext cx="522246" cy="3991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sz="12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05D13BD-A17F-443E-88E9-9F03DA80D582}"/>
                  </a:ext>
                </a:extLst>
              </p:cNvPr>
              <p:cNvSpPr/>
              <p:nvPr/>
            </p:nvSpPr>
            <p:spPr>
              <a:xfrm>
                <a:off x="5275924" y="1997482"/>
                <a:ext cx="522246" cy="3991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sz="1200"/>
              </a:p>
            </p:txBody>
          </p:sp>
        </p:grpSp>
        <p:sp>
          <p:nvSpPr>
            <p:cNvPr id="20510" name="TextBox 25">
              <a:extLst>
                <a:ext uri="{FF2B5EF4-FFF2-40B4-BE49-F238E27FC236}">
                  <a16:creationId xmlns:a16="http://schemas.microsoft.com/office/drawing/2014/main" id="{F039090F-0FFB-4B80-96C6-F9E8278E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088" y="2408997"/>
              <a:ext cx="22826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ZA" altLang="en-US" sz="1200" b="1" i="1"/>
                <a:t>E-mail/spreadsheets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AACFF7-4DC6-4B1C-B12F-ACDDE877F07B}"/>
              </a:ext>
            </a:extLst>
          </p:cNvPr>
          <p:cNvCxnSpPr/>
          <p:nvPr/>
        </p:nvCxnSpPr>
        <p:spPr>
          <a:xfrm>
            <a:off x="3862388" y="806450"/>
            <a:ext cx="0" cy="559435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66F8D3-5417-4FA6-BE6A-591DF92BA4F6}"/>
              </a:ext>
            </a:extLst>
          </p:cNvPr>
          <p:cNvCxnSpPr/>
          <p:nvPr/>
        </p:nvCxnSpPr>
        <p:spPr>
          <a:xfrm>
            <a:off x="3870325" y="2020888"/>
            <a:ext cx="194945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AD2D04-7224-4B44-829E-8B93239F5DD9}"/>
              </a:ext>
            </a:extLst>
          </p:cNvPr>
          <p:cNvCxnSpPr/>
          <p:nvPr/>
        </p:nvCxnSpPr>
        <p:spPr>
          <a:xfrm flipH="1">
            <a:off x="5835650" y="1344613"/>
            <a:ext cx="6350" cy="1628775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TextBox 34">
            <a:extLst>
              <a:ext uri="{FF2B5EF4-FFF2-40B4-BE49-F238E27FC236}">
                <a16:creationId xmlns:a16="http://schemas.microsoft.com/office/drawing/2014/main" id="{883CC75E-4C0A-40FF-8822-A6E949A7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662113"/>
            <a:ext cx="2795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1200" b="1" i="1"/>
              <a:t>Import Data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B2C1B9-6AE2-45E6-B39D-D8FC127E2F28}"/>
              </a:ext>
            </a:extLst>
          </p:cNvPr>
          <p:cNvCxnSpPr/>
          <p:nvPr/>
        </p:nvCxnSpPr>
        <p:spPr>
          <a:xfrm flipH="1">
            <a:off x="5827713" y="4119563"/>
            <a:ext cx="6350" cy="137636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TextBox 36">
            <a:extLst>
              <a:ext uri="{FF2B5EF4-FFF2-40B4-BE49-F238E27FC236}">
                <a16:creationId xmlns:a16="http://schemas.microsoft.com/office/drawing/2014/main" id="{BC36EEE9-A80B-4847-84ED-58E0FD73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3338513"/>
            <a:ext cx="1779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1200" b="1" i="1"/>
              <a:t>Process data</a:t>
            </a:r>
          </a:p>
        </p:txBody>
      </p:sp>
      <p:sp>
        <p:nvSpPr>
          <p:cNvPr id="20505" name="TextBox 37">
            <a:extLst>
              <a:ext uri="{FF2B5EF4-FFF2-40B4-BE49-F238E27FC236}">
                <a16:creationId xmlns:a16="http://schemas.microsoft.com/office/drawing/2014/main" id="{FCD3B82A-BBA3-46EE-A541-1C80B6FA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4594225"/>
            <a:ext cx="2795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1200" b="1" i="1"/>
              <a:t>Run scenarios</a:t>
            </a:r>
          </a:p>
        </p:txBody>
      </p:sp>
      <p:sp>
        <p:nvSpPr>
          <p:cNvPr id="20506" name="TextBox 38">
            <a:extLst>
              <a:ext uri="{FF2B5EF4-FFF2-40B4-BE49-F238E27FC236}">
                <a16:creationId xmlns:a16="http://schemas.microsoft.com/office/drawing/2014/main" id="{797E5753-C8D7-44F4-A91D-8ABC9079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5807075"/>
            <a:ext cx="174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ZA" altLang="en-US" sz="1200" b="1" i="1"/>
              <a:t>Produce data / model reports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157DC0-47D0-4D5D-AB23-FEA1792582D0}"/>
              </a:ext>
            </a:extLst>
          </p:cNvPr>
          <p:cNvCxnSpPr/>
          <p:nvPr/>
        </p:nvCxnSpPr>
        <p:spPr>
          <a:xfrm flipH="1">
            <a:off x="5819775" y="3195638"/>
            <a:ext cx="15875" cy="57308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26D672-1790-4134-A355-B3EADCE5C392}"/>
              </a:ext>
            </a:extLst>
          </p:cNvPr>
          <p:cNvCxnSpPr/>
          <p:nvPr/>
        </p:nvCxnSpPr>
        <p:spPr>
          <a:xfrm flipH="1">
            <a:off x="5819775" y="5722938"/>
            <a:ext cx="6350" cy="63023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4C551F0-62C7-4FBB-8791-5DABC60C688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82800" y="1222375"/>
            <a:ext cx="59055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 sz="2400"/>
          </a:p>
          <a:p>
            <a:r>
              <a:rPr lang="en-ZA" altLang="en-US" sz="2400"/>
              <a:t>Analysis of 2014 / 2015 and 2015 / 2016 water years to assess potential for improved releases and subsequent water savings</a:t>
            </a:r>
          </a:p>
          <a:p>
            <a:endParaRPr lang="en-ZA" altLang="en-US" sz="2400"/>
          </a:p>
          <a:p>
            <a:r>
              <a:rPr lang="en-ZA" altLang="en-US" sz="2400"/>
              <a:t>On-going PSP support to DWS Operational Team to manage and plan release scheduling and data reports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C1FD6-B3E8-480D-B916-18D7D4A821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84138"/>
            <a:ext cx="7391400" cy="731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Use of Operational Model for </a:t>
            </a:r>
            <a:r>
              <a:rPr lang="en-ZA" sz="3000" b="1" dirty="0" err="1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 Reconciliation Project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1B90AF5-F31D-445B-8CAF-85893EF9EE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Improved Release Scheduling</a:t>
            </a:r>
            <a:br>
              <a:rPr lang="en-US" sz="30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3000" dirty="0"/>
          </a:p>
        </p:txBody>
      </p:sp>
      <p:sp>
        <p:nvSpPr>
          <p:cNvPr id="23555" name="TextBox 7">
            <a:extLst>
              <a:ext uri="{FF2B5EF4-FFF2-40B4-BE49-F238E27FC236}">
                <a16:creationId xmlns:a16="http://schemas.microsoft.com/office/drawing/2014/main" id="{11FD6F23-C346-450A-A6C3-9A0E07DA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955675"/>
            <a:ext cx="649287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Improved Release Scheduling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Reduce operational allowance river release at Elandsdrift to 1.5 m</a:t>
            </a:r>
            <a:r>
              <a:rPr lang="en-ZA" altLang="en-US" sz="1600" baseline="30000"/>
              <a:t>3</a:t>
            </a:r>
            <a:r>
              <a:rPr lang="en-ZA" altLang="en-US" sz="1600"/>
              <a:t>/sec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Accurately maintain DeMistkraal river release to 1 m</a:t>
            </a:r>
            <a:r>
              <a:rPr lang="en-ZA" altLang="en-US" sz="1600" baseline="30000"/>
              <a:t>3</a:t>
            </a:r>
            <a:r>
              <a:rPr lang="en-ZA" altLang="en-US" sz="1600"/>
              <a:t>/sec operational allowance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Utilise lagged releases from base of network to solve water balance every week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ZA" altLang="en-US" sz="20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Fewer changes at Elandsdrift and DeMistkraal Canal Releases; more frequent changes at Grassridge 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Proactive management of volumes at Elandsdrift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1600"/>
              <a:t>Try not to treat Darlington as a ‘backstop’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ZA" altLang="en-US" sz="20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Potential to save 31 MCM per year in reduced spills at Piggott's Bridge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8CC20430-E355-4F66-B4D0-1B2E2AECB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375AF20-4BB8-48C2-A374-18984F50EF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Improved Release Scheduling</a:t>
            </a:r>
            <a:br>
              <a:rPr lang="en-US" sz="30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3000" dirty="0"/>
          </a:p>
        </p:txBody>
      </p:sp>
      <p:pic>
        <p:nvPicPr>
          <p:cNvPr id="25603" name="Picture 1" descr="image003">
            <a:extLst>
              <a:ext uri="{FF2B5EF4-FFF2-40B4-BE49-F238E27FC236}">
                <a16:creationId xmlns:a16="http://schemas.microsoft.com/office/drawing/2014/main" id="{A6E6F0FE-271A-425F-8699-CC7448EC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12838"/>
            <a:ext cx="636905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C7A0FDD-36DF-48C2-8E42-F87772CE43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84138"/>
            <a:ext cx="7391400" cy="731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ZA" sz="3000" b="1" dirty="0">
                <a:solidFill>
                  <a:schemeClr val="bg2">
                    <a:lumMod val="25000"/>
                  </a:schemeClr>
                </a:solidFill>
              </a:rPr>
              <a:t>Forecast Levels and Flows</a:t>
            </a:r>
            <a:endParaRPr lang="en-US" altLang="en-US" sz="3000" dirty="0"/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62992513-DBE8-43FB-AFF4-6AAFB1BC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582863"/>
            <a:ext cx="32956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5F4E2BE0-7E74-4A6A-98FD-AD8CED9C1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609600"/>
            <a:ext cx="32956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>
            <a:extLst>
              <a:ext uri="{FF2B5EF4-FFF2-40B4-BE49-F238E27FC236}">
                <a16:creationId xmlns:a16="http://schemas.microsoft.com/office/drawing/2014/main" id="{607D768B-2C58-4E12-B1A4-CAF96618B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559300"/>
            <a:ext cx="32004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9EAEFCDD-3078-408E-8E8E-FCCC32454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586038"/>
            <a:ext cx="30146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id="{C91B337F-1643-452E-9D91-E40A4F794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609600"/>
            <a:ext cx="298926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A87765D9-6FED-4AC1-A953-823B488E4678}"/>
              </a:ext>
            </a:extLst>
          </p:cNvPr>
          <p:cNvSpPr/>
          <p:nvPr/>
        </p:nvSpPr>
        <p:spPr>
          <a:xfrm>
            <a:off x="1801813" y="2395538"/>
            <a:ext cx="6383337" cy="1476375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/ 2018  Water Year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1727</Words>
  <Application>Microsoft Office PowerPoint</Application>
  <PresentationFormat>On-screen Show (4:3)</PresentationFormat>
  <Paragraphs>165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MS PGothic</vt:lpstr>
      <vt:lpstr>Calibri</vt:lpstr>
      <vt:lpstr>Gill Sans</vt:lpstr>
      <vt:lpstr>Gill Sans Light</vt:lpstr>
      <vt:lpstr>Office Theme</vt:lpstr>
      <vt:lpstr>PowerPoint Presentation</vt:lpstr>
      <vt:lpstr>Outline </vt:lpstr>
      <vt:lpstr>Overview of the Operational Model</vt:lpstr>
      <vt:lpstr>Overview of the Operational Model</vt:lpstr>
      <vt:lpstr>Use of Operational Model for Algoa Reconciliation Project</vt:lpstr>
      <vt:lpstr>Improved Release Scheduling </vt:lpstr>
      <vt:lpstr>Improved Release Scheduling </vt:lpstr>
      <vt:lpstr>Forecast Levels and Flows</vt:lpstr>
      <vt:lpstr>PowerPoint Presentation</vt:lpstr>
      <vt:lpstr>Teebus</vt:lpstr>
      <vt:lpstr>Grassridge</vt:lpstr>
      <vt:lpstr>Elandsdrift River Release</vt:lpstr>
      <vt:lpstr>Sheldon Comparison</vt:lpstr>
      <vt:lpstr>Little Fish Canal</vt:lpstr>
      <vt:lpstr>Transfer to Sundays</vt:lpstr>
      <vt:lpstr>DeMistkraal River Release</vt:lpstr>
      <vt:lpstr>Darlington Release</vt:lpstr>
      <vt:lpstr>Kohaansdrift Spill</vt:lpstr>
      <vt:lpstr>LSRWUA</vt:lpstr>
      <vt:lpstr>Storage</vt:lpstr>
      <vt:lpstr>Summary YTD 2016</vt:lpstr>
      <vt:lpstr>Available Data Reports</vt:lpstr>
      <vt:lpstr>Abstraction Compliance (volume based 2016)</vt:lpstr>
      <vt:lpstr>Abstraction Compliance (volume based 2017)</vt:lpstr>
      <vt:lpstr>Abstraction Compliance (Examples)</vt:lpstr>
      <vt:lpstr>Abstraction Compliance (Examples)</vt:lpstr>
      <vt:lpstr>Available Data Reports</vt:lpstr>
      <vt:lpstr>Available Data Reports</vt:lpstr>
      <vt:lpstr>PowerPoint Presentation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Reina Zastron</cp:lastModifiedBy>
  <cp:revision>269</cp:revision>
  <cp:lastPrinted>2017-05-09T07:36:38Z</cp:lastPrinted>
  <dcterms:created xsi:type="dcterms:W3CDTF">2012-08-01T10:33:21Z</dcterms:created>
  <dcterms:modified xsi:type="dcterms:W3CDTF">2018-01-22T11:34:22Z</dcterms:modified>
</cp:coreProperties>
</file>